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65" d="100"/>
          <a:sy n="165" d="100"/>
        </p:scale>
        <p:origin x="3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2225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1166813"/>
            <a:ext cx="8001000" cy="1333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鹭岛之光：厦门的城市魅力与创新发展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571500" y="2576513"/>
            <a:ext cx="800100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3150"/>
              </a:lnSpc>
              <a:buNone/>
            </a:pPr>
            <a:endParaRPr lang="en-US" sz="2250" dirty="0"/>
          </a:p>
        </p:txBody>
      </p:sp>
      <p:sp>
        <p:nvSpPr>
          <p:cNvPr id="5" name="Shape 2"/>
          <p:cNvSpPr/>
          <p:nvPr/>
        </p:nvSpPr>
        <p:spPr>
          <a:xfrm>
            <a:off x="4269581" y="3309938"/>
            <a:ext cx="604838" cy="114300"/>
          </a:xfrm>
          <a:prstGeom prst="rect">
            <a:avLst/>
          </a:prstGeom>
          <a:solidFill>
            <a:srgbClr val="FEA262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3757613"/>
            <a:ext cx="8001000" cy="2190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725"/>
              </a:lnSpc>
              <a:buNone/>
            </a:pPr>
            <a:r>
              <a:rPr lang="en-US" sz="1200" b="1" dirty="0">
                <a:solidFill>
                  <a:srgbClr val="3E3E3E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千问智能PPT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rcRect t="6452" b="6452"/>
          <a:stretch/>
        </p:blipFill>
        <p:spPr>
          <a:xfrm>
            <a:off x="0" y="0"/>
            <a:ext cx="2952750" cy="5143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3433763"/>
            <a:ext cx="1857375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3750" dirty="0"/>
          </a:p>
        </p:txBody>
      </p:sp>
      <p:sp>
        <p:nvSpPr>
          <p:cNvPr id="6" name="Text 2"/>
          <p:cNvSpPr/>
          <p:nvPr/>
        </p:nvSpPr>
        <p:spPr>
          <a:xfrm>
            <a:off x="571500" y="4176713"/>
            <a:ext cx="1809750" cy="4000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E3E3E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3524250" y="130254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875" dirty="0"/>
          </a:p>
        </p:txBody>
      </p:sp>
      <p:sp>
        <p:nvSpPr>
          <p:cNvPr id="8" name="Text 4"/>
          <p:cNvSpPr/>
          <p:nvPr/>
        </p:nvSpPr>
        <p:spPr>
          <a:xfrm>
            <a:off x="3990975" y="13739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城市概览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3990975" y="16216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143625" y="130254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875" dirty="0"/>
          </a:p>
        </p:txBody>
      </p:sp>
      <p:sp>
        <p:nvSpPr>
          <p:cNvPr id="11" name="Text 7"/>
          <p:cNvSpPr/>
          <p:nvPr/>
        </p:nvSpPr>
        <p:spPr>
          <a:xfrm>
            <a:off x="6610350" y="13739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历史文脉与人文底蕴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6610350" y="16216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3524250" y="193119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875" dirty="0"/>
          </a:p>
        </p:txBody>
      </p:sp>
      <p:sp>
        <p:nvSpPr>
          <p:cNvPr id="14" name="Text 10"/>
          <p:cNvSpPr/>
          <p:nvPr/>
        </p:nvSpPr>
        <p:spPr>
          <a:xfrm>
            <a:off x="3990975" y="20026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自然风光与旅游胜境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3990975" y="22502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6143625" y="193119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875" dirty="0"/>
          </a:p>
        </p:txBody>
      </p:sp>
      <p:sp>
        <p:nvSpPr>
          <p:cNvPr id="17" name="Text 13"/>
          <p:cNvSpPr/>
          <p:nvPr/>
        </p:nvSpPr>
        <p:spPr>
          <a:xfrm>
            <a:off x="6610350" y="20026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风味人间：舌尖上的厦门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610350" y="22502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3524250" y="255984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875" dirty="0"/>
          </a:p>
        </p:txBody>
      </p:sp>
      <p:sp>
        <p:nvSpPr>
          <p:cNvPr id="20" name="Text 16"/>
          <p:cNvSpPr/>
          <p:nvPr/>
        </p:nvSpPr>
        <p:spPr>
          <a:xfrm>
            <a:off x="3990975" y="26312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科技创新与产业跃迁</a:t>
            </a:r>
            <a:endParaRPr lang="en-US" sz="1200" dirty="0"/>
          </a:p>
        </p:txBody>
      </p:sp>
      <p:sp>
        <p:nvSpPr>
          <p:cNvPr id="21" name="Text 17"/>
          <p:cNvSpPr/>
          <p:nvPr/>
        </p:nvSpPr>
        <p:spPr>
          <a:xfrm>
            <a:off x="3990975" y="28789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6143625" y="255984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875" dirty="0"/>
          </a:p>
        </p:txBody>
      </p:sp>
      <p:sp>
        <p:nvSpPr>
          <p:cNvPr id="23" name="Text 19"/>
          <p:cNvSpPr/>
          <p:nvPr/>
        </p:nvSpPr>
        <p:spPr>
          <a:xfrm>
            <a:off x="6610350" y="26312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低空经济与未来赛道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6610350" y="28789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3524250" y="318849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07</a:t>
            </a:r>
            <a:endParaRPr lang="en-US" sz="1875" dirty="0"/>
          </a:p>
        </p:txBody>
      </p:sp>
      <p:sp>
        <p:nvSpPr>
          <p:cNvPr id="26" name="Text 22"/>
          <p:cNvSpPr/>
          <p:nvPr/>
        </p:nvSpPr>
        <p:spPr>
          <a:xfrm>
            <a:off x="3990975" y="32599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两岸交流与开放格局</a:t>
            </a:r>
            <a:endParaRPr lang="en-US" sz="1200" dirty="0"/>
          </a:p>
        </p:txBody>
      </p:sp>
      <p:sp>
        <p:nvSpPr>
          <p:cNvPr id="27" name="Text 23"/>
          <p:cNvSpPr/>
          <p:nvPr/>
        </p:nvSpPr>
        <p:spPr>
          <a:xfrm>
            <a:off x="3990975" y="35075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28" name="Text 24"/>
          <p:cNvSpPr/>
          <p:nvPr/>
        </p:nvSpPr>
        <p:spPr>
          <a:xfrm>
            <a:off x="6143625" y="3188494"/>
            <a:ext cx="352425" cy="33337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1875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08</a:t>
            </a:r>
            <a:endParaRPr lang="en-US" sz="1875" dirty="0"/>
          </a:p>
        </p:txBody>
      </p:sp>
      <p:sp>
        <p:nvSpPr>
          <p:cNvPr id="29" name="Text 25"/>
          <p:cNvSpPr/>
          <p:nvPr/>
        </p:nvSpPr>
        <p:spPr>
          <a:xfrm>
            <a:off x="6610350" y="325993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城市愿景与发展蓝图</a:t>
            </a:r>
            <a:endParaRPr lang="en-US" sz="1200" dirty="0"/>
          </a:p>
        </p:txBody>
      </p:sp>
      <p:sp>
        <p:nvSpPr>
          <p:cNvPr id="30" name="Text 26"/>
          <p:cNvSpPr/>
          <p:nvPr/>
        </p:nvSpPr>
        <p:spPr>
          <a:xfrm>
            <a:off x="6610350" y="3507581"/>
            <a:ext cx="196215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3314700"/>
            <a:ext cx="4762500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城市概览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571500" y="4157662"/>
            <a:ext cx="4762500" cy="14288"/>
          </a:xfrm>
          <a:prstGeom prst="rect">
            <a:avLst/>
          </a:prstGeom>
          <a:solidFill>
            <a:srgbClr val="FFFFFF">
              <a:alpha val="3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362450"/>
            <a:ext cx="47625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419725" y="3009900"/>
            <a:ext cx="3729038" cy="28575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2500"/>
              </a:lnSpc>
              <a:buNone/>
            </a:pPr>
            <a:r>
              <a:rPr lang="en-US" sz="22500" b="1" dirty="0">
                <a:solidFill>
                  <a:srgbClr val="FFFFFF">
                    <a:alpha val="95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2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l="5000" r="5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rcRect t="5208" b="5208"/>
          <a:stretch/>
        </p:blipFill>
        <p:spPr>
          <a:xfrm>
            <a:off x="0" y="0"/>
            <a:ext cx="9144000" cy="16383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厦门，别称鹭岛，是福建省副省级城市、经济特区，地处东南沿海，集港口、旅游与现代化都市功能于一体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1000" y="1828800"/>
            <a:ext cx="8382000" cy="36957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12094" y="2976563"/>
            <a:ext cx="381000" cy="2762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781050" y="4205288"/>
            <a:ext cx="1843088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区位优势显著</a:t>
            </a:r>
            <a:endParaRPr lang="en-US" sz="1200" dirty="0"/>
          </a:p>
        </p:txBody>
      </p:sp>
      <p:sp>
        <p:nvSpPr>
          <p:cNvPr id="10" name="Text 5"/>
          <p:cNvSpPr/>
          <p:nvPr/>
        </p:nvSpPr>
        <p:spPr>
          <a:xfrm>
            <a:off x="304800" y="4457700"/>
            <a:ext cx="2795588" cy="8763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厦门毗邻金门，连接长三角、粤港澳与台湾地区。作为重要枢纽，具备港口运输与对外交流双重优势。地理区位助力其在区域协同中发挥关键作用。</a:t>
            </a:r>
            <a:endParaRPr lang="en-US" sz="1050" dirty="0"/>
          </a:p>
        </p:txBody>
      </p:sp>
      <p:sp>
        <p:nvSpPr>
          <p:cNvPr id="11" name="Text 6"/>
          <p:cNvSpPr/>
          <p:nvPr/>
        </p:nvSpPr>
        <p:spPr>
          <a:xfrm>
            <a:off x="3393281" y="3738563"/>
            <a:ext cx="381000" cy="2762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9642D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350" dirty="0"/>
          </a:p>
        </p:txBody>
      </p:sp>
      <p:sp>
        <p:nvSpPr>
          <p:cNvPr id="12" name="Text 7"/>
          <p:cNvSpPr/>
          <p:nvPr/>
        </p:nvSpPr>
        <p:spPr>
          <a:xfrm>
            <a:off x="2662238" y="1866900"/>
            <a:ext cx="1843088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政策先行先试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2185988" y="2119313"/>
            <a:ext cx="2795588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作为副省级城市和经济特区，享有改革试点权。在改革开放中承担示范角色。政策红利推动城市持续创新发展。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5274469" y="2976563"/>
            <a:ext cx="381000" cy="2762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F9912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350" dirty="0"/>
          </a:p>
        </p:txBody>
      </p:sp>
      <p:sp>
        <p:nvSpPr>
          <p:cNvPr id="15" name="Text 10"/>
          <p:cNvSpPr/>
          <p:nvPr/>
        </p:nvSpPr>
        <p:spPr>
          <a:xfrm>
            <a:off x="4543425" y="4205288"/>
            <a:ext cx="1843088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功能多元融合</a:t>
            </a:r>
            <a:endParaRPr lang="en-US" sz="1200" dirty="0"/>
          </a:p>
        </p:txBody>
      </p:sp>
      <p:sp>
        <p:nvSpPr>
          <p:cNvPr id="16" name="Text 11"/>
          <p:cNvSpPr/>
          <p:nvPr/>
        </p:nvSpPr>
        <p:spPr>
          <a:xfrm>
            <a:off x="4067175" y="4457700"/>
            <a:ext cx="2795588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集港口物流、滨海旅游与现代服务业于一体。城市综合承载力不断增强。产业融合促进经济高质量发展。</a:t>
            </a:r>
            <a:endParaRPr lang="en-US" sz="1050" dirty="0"/>
          </a:p>
        </p:txBody>
      </p:sp>
      <p:sp>
        <p:nvSpPr>
          <p:cNvPr id="17" name="Text 12"/>
          <p:cNvSpPr/>
          <p:nvPr/>
        </p:nvSpPr>
        <p:spPr>
          <a:xfrm>
            <a:off x="7155656" y="3738563"/>
            <a:ext cx="381000" cy="2762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350" dirty="0"/>
          </a:p>
        </p:txBody>
      </p:sp>
      <p:sp>
        <p:nvSpPr>
          <p:cNvPr id="18" name="Text 13"/>
          <p:cNvSpPr/>
          <p:nvPr/>
        </p:nvSpPr>
        <p:spPr>
          <a:xfrm>
            <a:off x="6424613" y="1866900"/>
            <a:ext cx="1843088" cy="252413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88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生态宜居典范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5948363" y="2119313"/>
            <a:ext cx="2795588" cy="666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高绿化率与洁净空气提升人居环境质量。山海交融的自然景观与人文环境相得益彰。连续入选中国最具幸福感城市。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334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l="1786" r="1786"/>
          <a:stretch/>
        </p:blipFill>
        <p:spPr>
          <a:xfrm>
            <a:off x="0" y="0"/>
            <a:ext cx="9144000" cy="53340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rcRect t="5208" b="5208"/>
          <a:stretch/>
        </p:blipFill>
        <p:spPr>
          <a:xfrm>
            <a:off x="0" y="0"/>
            <a:ext cx="9144000" cy="16383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作为厦漳泉闽南金三角的核心城市，厦门以高城镇化率和宜居环境成为中国最具吸引力的滨海城市之一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1000" y="1828800"/>
            <a:ext cx="8382000" cy="33147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76713" y="3562350"/>
            <a:ext cx="790575" cy="27622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厦门发展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2628900" y="1952625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642D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区位优势</a:t>
            </a:r>
            <a:endParaRPr lang="en-US" sz="1200" dirty="0"/>
          </a:p>
        </p:txBody>
      </p:sp>
      <p:sp>
        <p:nvSpPr>
          <p:cNvPr id="10" name="Text 5"/>
          <p:cNvSpPr/>
          <p:nvPr/>
        </p:nvSpPr>
        <p:spPr>
          <a:xfrm>
            <a:off x="419100" y="2324100"/>
            <a:ext cx="2643188" cy="4572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地处厦漳泉核心，辐射超两千万人口都市区。</a:t>
            </a:r>
            <a:endParaRPr lang="en-US" sz="1050" dirty="0"/>
          </a:p>
        </p:txBody>
      </p:sp>
      <p:sp>
        <p:nvSpPr>
          <p:cNvPr id="11" name="Text 6"/>
          <p:cNvSpPr/>
          <p:nvPr/>
        </p:nvSpPr>
        <p:spPr>
          <a:xfrm>
            <a:off x="419100" y="2781300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交通枢纽地位显著，推动区域协同发展。</a:t>
            </a: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2628900" y="3200400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9912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城乡融合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419100" y="357187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城镇化率超89%，基础设施完善。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419100" y="381952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公共服务均衡，城乡一体化深入发展。</a:t>
            </a:r>
            <a:endParaRPr lang="en-US" sz="1050" dirty="0"/>
          </a:p>
        </p:txBody>
      </p:sp>
      <p:sp>
        <p:nvSpPr>
          <p:cNvPr id="15" name="Text 10"/>
          <p:cNvSpPr/>
          <p:nvPr/>
        </p:nvSpPr>
        <p:spPr>
          <a:xfrm>
            <a:off x="2628900" y="4238625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5BB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生态环境</a:t>
            </a:r>
            <a:endParaRPr lang="en-US" sz="1200" dirty="0"/>
          </a:p>
        </p:txBody>
      </p:sp>
      <p:sp>
        <p:nvSpPr>
          <p:cNvPr id="16" name="Text 11"/>
          <p:cNvSpPr/>
          <p:nvPr/>
        </p:nvSpPr>
        <p:spPr>
          <a:xfrm>
            <a:off x="419100" y="4610100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依山傍海，空气质量优良率常年超95%。</a:t>
            </a:r>
            <a:endParaRPr lang="en-US" sz="1050" dirty="0"/>
          </a:p>
        </p:txBody>
      </p:sp>
      <p:sp>
        <p:nvSpPr>
          <p:cNvPr id="17" name="Text 12"/>
          <p:cNvSpPr/>
          <p:nvPr/>
        </p:nvSpPr>
        <p:spPr>
          <a:xfrm>
            <a:off x="419100" y="4857750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园林绿化精美，获评国家生态文明示范市。</a:t>
            </a:r>
            <a:endParaRPr lang="en-US" sz="1050" dirty="0"/>
          </a:p>
        </p:txBody>
      </p:sp>
      <p:sp>
        <p:nvSpPr>
          <p:cNvPr id="18" name="Text 13"/>
          <p:cNvSpPr/>
          <p:nvPr/>
        </p:nvSpPr>
        <p:spPr>
          <a:xfrm>
            <a:off x="6029325" y="2057400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DBEB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人才汇聚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6081713" y="242887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高素质人才持续流入，常住人口稳步增长。</a:t>
            </a:r>
            <a:endParaRPr lang="en-US" sz="1050" dirty="0"/>
          </a:p>
        </p:txBody>
      </p:sp>
      <p:sp>
        <p:nvSpPr>
          <p:cNvPr id="20" name="Text 15"/>
          <p:cNvSpPr/>
          <p:nvPr/>
        </p:nvSpPr>
        <p:spPr>
          <a:xfrm>
            <a:off x="6081713" y="267652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优质教育、医疗与文化资源加速集聚。</a:t>
            </a:r>
            <a:endParaRPr lang="en-US" sz="1050" dirty="0"/>
          </a:p>
        </p:txBody>
      </p:sp>
      <p:sp>
        <p:nvSpPr>
          <p:cNvPr id="21" name="Text 16"/>
          <p:cNvSpPr/>
          <p:nvPr/>
        </p:nvSpPr>
        <p:spPr>
          <a:xfrm>
            <a:off x="6029325" y="3095625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C9559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城市活力</a:t>
            </a:r>
            <a:endParaRPr lang="en-US" sz="1200" dirty="0"/>
          </a:p>
        </p:txBody>
      </p:sp>
      <p:sp>
        <p:nvSpPr>
          <p:cNvPr id="22" name="Text 17"/>
          <p:cNvSpPr/>
          <p:nvPr/>
        </p:nvSpPr>
        <p:spPr>
          <a:xfrm>
            <a:off x="6081713" y="3467100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优质公共服务提升居民幸福感。</a:t>
            </a:r>
            <a:endParaRPr lang="en-US" sz="1050" dirty="0"/>
          </a:p>
        </p:txBody>
      </p:sp>
      <p:sp>
        <p:nvSpPr>
          <p:cNvPr id="23" name="Text 18"/>
          <p:cNvSpPr/>
          <p:nvPr/>
        </p:nvSpPr>
        <p:spPr>
          <a:xfrm>
            <a:off x="6081713" y="3714750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多元文化交融激发城市创新动力。</a:t>
            </a:r>
            <a:endParaRPr lang="en-US" sz="1050" dirty="0"/>
          </a:p>
        </p:txBody>
      </p:sp>
      <p:sp>
        <p:nvSpPr>
          <p:cNvPr id="24" name="Text 19"/>
          <p:cNvSpPr/>
          <p:nvPr/>
        </p:nvSpPr>
        <p:spPr>
          <a:xfrm>
            <a:off x="6029325" y="4133850"/>
            <a:ext cx="847725" cy="2857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615CED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滨海景观</a:t>
            </a:r>
            <a:endParaRPr lang="en-US" sz="1200" dirty="0"/>
          </a:p>
        </p:txBody>
      </p:sp>
      <p:sp>
        <p:nvSpPr>
          <p:cNvPr id="25" name="Text 20"/>
          <p:cNvSpPr/>
          <p:nvPr/>
        </p:nvSpPr>
        <p:spPr>
          <a:xfrm>
            <a:off x="6081713" y="450532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23公里环岛路串联山海，风景优美。</a:t>
            </a:r>
            <a:endParaRPr lang="en-US" sz="1050" dirty="0"/>
          </a:p>
        </p:txBody>
      </p:sp>
      <p:sp>
        <p:nvSpPr>
          <p:cNvPr id="26" name="Text 21"/>
          <p:cNvSpPr/>
          <p:nvPr/>
        </p:nvSpPr>
        <p:spPr>
          <a:xfrm>
            <a:off x="6081713" y="4752975"/>
            <a:ext cx="2643188" cy="2476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滨海步道与沙滩公园构成慢生活空间。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通行闽南方言，融合侨乡文化与海洋文明，厦门展现出独特的地域气质与开放包容的城市精神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71500" y="240030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71500" y="272891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方言传承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71500" y="2976563"/>
            <a:ext cx="2413000" cy="8382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闽南语作为厦门通行方言，承载着浓厚的地域情感与文化记忆，是连接海内外闽南人的重要纽带。其独特的语音语汇彰显了厦门在海洋文明交流中的语言演化魅力。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365500" y="240030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3365500" y="272891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侨乡情结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3365500" y="2976563"/>
            <a:ext cx="2413000" cy="8382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厦门是著名侨乡，无数华侨从这里走向世界，又以赤子之心反哺家乡建设。陈嘉庚等先贤开创的爱国爱乡传统，塑造了开放包容、心系家国的城市精神底色。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6159500" y="2400300"/>
            <a:ext cx="2413000" cy="214312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FEA26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159500" y="2728913"/>
            <a:ext cx="2413000" cy="20955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海丝枢纽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6159500" y="2976563"/>
            <a:ext cx="2413000" cy="8382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依托得天独厚的港口优势，厦门自古就是海上丝绸之路的重要节点。海洋文明孕育了敢拼会赢的开拓精神，使这座城市始终站在对外开放与文化交流的前沿。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</Words>
  <Application>Microsoft Office PowerPoint</Application>
  <PresentationFormat>全屏显示(16:9)</PresentationFormat>
  <Paragraphs>71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Microsoft YaHei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飞 王</cp:lastModifiedBy>
  <cp:revision>2</cp:revision>
  <dcterms:created xsi:type="dcterms:W3CDTF">2025-12-26T07:48:08Z</dcterms:created>
  <dcterms:modified xsi:type="dcterms:W3CDTF">2025-12-26T07:50:04Z</dcterms:modified>
</cp:coreProperties>
</file>